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24" r:id="rId1"/>
  </p:sldMasterIdLst>
  <p:notesMasterIdLst>
    <p:notesMasterId r:id="rId27"/>
  </p:notesMasterIdLst>
  <p:handoutMasterIdLst>
    <p:handoutMasterId r:id="rId28"/>
  </p:handoutMasterIdLst>
  <p:sldIdLst>
    <p:sldId id="268" r:id="rId2"/>
    <p:sldId id="269" r:id="rId3"/>
    <p:sldId id="281" r:id="rId4"/>
    <p:sldId id="273" r:id="rId5"/>
    <p:sldId id="288" r:id="rId6"/>
    <p:sldId id="277" r:id="rId7"/>
    <p:sldId id="282" r:id="rId8"/>
    <p:sldId id="274" r:id="rId9"/>
    <p:sldId id="278" r:id="rId10"/>
    <p:sldId id="289" r:id="rId11"/>
    <p:sldId id="300" r:id="rId12"/>
    <p:sldId id="292" r:id="rId13"/>
    <p:sldId id="284" r:id="rId14"/>
    <p:sldId id="286" r:id="rId15"/>
    <p:sldId id="285" r:id="rId16"/>
    <p:sldId id="275" r:id="rId17"/>
    <p:sldId id="290" r:id="rId18"/>
    <p:sldId id="299" r:id="rId19"/>
    <p:sldId id="294" r:id="rId20"/>
    <p:sldId id="295" r:id="rId21"/>
    <p:sldId id="296" r:id="rId22"/>
    <p:sldId id="297" r:id="rId23"/>
    <p:sldId id="298" r:id="rId24"/>
    <p:sldId id="276" r:id="rId25"/>
    <p:sldId id="291" r:id="rId26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pos="719" userDrawn="1">
          <p15:clr>
            <a:srgbClr val="A4A3A4"/>
          </p15:clr>
        </p15:guide>
        <p15:guide id="5" pos="50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109" d="100"/>
          <a:sy n="109" d="100"/>
        </p:scale>
        <p:origin x="1788" y="108"/>
      </p:cViewPr>
      <p:guideLst>
        <p:guide orient="horz" pos="2160"/>
        <p:guide orient="horz" pos="384"/>
        <p:guide orient="horz" pos="3792"/>
        <p:guide pos="719"/>
        <p:guide pos="50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9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0A38A8-AB75-4E47-BEAB-25273AC04E83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2019/3/11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0A587AB-C785-4ECC-B9BB-3D529D1F06DC}" type="datetime1">
              <a:rPr lang="zh-TW" altLang="en-US" noProof="0" smtClean="0"/>
              <a:t>2019/3/11</a:t>
            </a:fld>
            <a:endParaRPr lang="zh-TW" altLang="en-US" noProof="0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F105DB2-FD3E-441D-8B7E-7AE83ECE27B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8294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350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1475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7908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144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200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8929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3929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116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24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5600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989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2695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5235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企業家 昇陽電腦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17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6386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209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228600" indent="-228600" rtl="0">
              <a:buAutoNum type="arabicPeriod"/>
            </a:pP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美國薩克斯風演奏者大衛雇用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OOO</a:t>
            </a:r>
          </a:p>
          <a:p>
            <a:pPr marL="228600" indent="-228600" rtl="0">
              <a:buAutoNum type="arabicPeriod"/>
            </a:pP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肌動單體蛋白結合蛋白</a:t>
            </a:r>
            <a:endParaRPr lang="en-US" altLang="zh-TW" dirty="0" smtClean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 rtl="0">
              <a:buNone/>
            </a:pP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071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334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71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4571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4616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18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328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區塊"/>
          <p:cNvSpPr/>
          <p:nvPr/>
        </p:nvSpPr>
        <p:spPr bwMode="invGray">
          <a:xfrm>
            <a:off x="856283" y="1600200"/>
            <a:ext cx="8287717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7" name="頂端圖形"/>
          <p:cNvGrpSpPr/>
          <p:nvPr/>
        </p:nvGrpSpPr>
        <p:grpSpPr>
          <a:xfrm>
            <a:off x="960" y="0"/>
            <a:ext cx="9144095" cy="429768"/>
            <a:chOff x="1279" y="0"/>
            <a:chExt cx="12188952" cy="429768"/>
          </a:xfrm>
        </p:grpSpPr>
        <p:sp>
          <p:nvSpPr>
            <p:cNvPr id="8" name="矩形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23" name="底端圖形"/>
          <p:cNvGrpSpPr/>
          <p:nvPr/>
        </p:nvGrpSpPr>
        <p:grpSpPr>
          <a:xfrm>
            <a:off x="0" y="6080760"/>
            <a:ext cx="9145055" cy="777240"/>
            <a:chOff x="0" y="6080760"/>
            <a:chExt cx="12190231" cy="777240"/>
          </a:xfrm>
        </p:grpSpPr>
        <p:sp>
          <p:nvSpPr>
            <p:cNvPr id="13" name="矩形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 bwMode="invGray">
          <a:xfrm>
            <a:off x="1142108" y="1905000"/>
            <a:ext cx="6859785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42107" y="5029200"/>
            <a:ext cx="6173806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1" name="頁尾預留位置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20" name="日期預留位置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8DAA56C-BD35-47A3-9384-74C3C06AD668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22" name="投影片編號預留位置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4C26D0D-56CA-4E2D-A26A-76CC97A39DB5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22736" y="609600"/>
            <a:ext cx="857474" cy="54102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2107" y="609600"/>
            <a:ext cx="5773652" cy="5410200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EDD21B8-82E3-462E-903F-930FB061C488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F523320-CA0C-435B-8F2C-2FF5B75D692F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379CD5B-7949-4B2A-85CC-0E451953A939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142107" y="4876800"/>
            <a:ext cx="6173806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D0C224A-4E47-4A34-A58B-B38BACC46378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142107" y="1904999"/>
            <a:ext cx="3327540" cy="4088921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4674354" y="1904999"/>
            <a:ext cx="3327540" cy="4088921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AFD4350-BC7B-43FD-8FD9-15C8D375830C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142107" y="1828801"/>
            <a:ext cx="3315563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142107" y="2590801"/>
            <a:ext cx="3315563" cy="3429000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4686331" y="1828801"/>
            <a:ext cx="3315563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4686331" y="2590801"/>
            <a:ext cx="3315563" cy="3429000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B03E49D-13FB-47A9-BCE3-F16E5B268522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A115E0C-B68D-4D16-B6D2-42154A6ED445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底端圖形"/>
          <p:cNvGrpSpPr/>
          <p:nvPr userDrawn="1"/>
        </p:nvGrpSpPr>
        <p:grpSpPr>
          <a:xfrm>
            <a:off x="0" y="6309360"/>
            <a:ext cx="9145055" cy="548640"/>
            <a:chOff x="0" y="6309360"/>
            <a:chExt cx="12190231" cy="548640"/>
          </a:xfrm>
        </p:grpSpPr>
        <p:sp>
          <p:nvSpPr>
            <p:cNvPr id="7" name="矩形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0FF5E9B-5C99-4EE0-B74F-3098D9ED5110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框架"/>
          <p:cNvSpPr/>
          <p:nvPr/>
        </p:nvSpPr>
        <p:spPr>
          <a:xfrm>
            <a:off x="913445" y="1019175"/>
            <a:ext cx="4596057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3959" y="1371600"/>
            <a:ext cx="2343760" cy="2057400"/>
          </a:xfrm>
        </p:spPr>
        <p:txBody>
          <a:bodyPr rtlCol="0" anchor="b">
            <a:normAutofit/>
          </a:bodyPr>
          <a:lstStyle>
            <a:lvl1pPr algn="l">
              <a:defRPr sz="32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1119239" y="1293495"/>
            <a:ext cx="4184470" cy="4023360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5943959" y="3536830"/>
            <a:ext cx="234376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D00B8CF-EF8C-491F-ADF4-7948553AD59B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框架"/>
          <p:cNvSpPr/>
          <p:nvPr/>
        </p:nvSpPr>
        <p:spPr>
          <a:xfrm>
            <a:off x="913445" y="1019175"/>
            <a:ext cx="4596057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3959" y="1371600"/>
            <a:ext cx="2343760" cy="205740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版面配置區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050641" y="1202055"/>
            <a:ext cx="4321665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5943959" y="3536830"/>
            <a:ext cx="234376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043761C-3314-4EDD-BE99-FAE12E7969B4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底端圖形"/>
          <p:cNvGrpSpPr/>
          <p:nvPr/>
        </p:nvGrpSpPr>
        <p:grpSpPr>
          <a:xfrm>
            <a:off x="0" y="6309360"/>
            <a:ext cx="9145055" cy="548640"/>
            <a:chOff x="0" y="6309360"/>
            <a:chExt cx="12190231" cy="548640"/>
          </a:xfrm>
        </p:grpSpPr>
        <p:sp>
          <p:nvSpPr>
            <p:cNvPr id="7" name="矩形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0" name="頂端圖形"/>
          <p:cNvGrpSpPr/>
          <p:nvPr/>
        </p:nvGrpSpPr>
        <p:grpSpPr>
          <a:xfrm>
            <a:off x="960" y="0"/>
            <a:ext cx="9144095" cy="320040"/>
            <a:chOff x="1279" y="0"/>
            <a:chExt cx="12188952" cy="320040"/>
          </a:xfrm>
        </p:grpSpPr>
        <p:sp>
          <p:nvSpPr>
            <p:cNvPr id="11" name="矩形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800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42454" y="609600"/>
            <a:ext cx="685944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2454" y="1905001"/>
            <a:ext cx="6859440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 bwMode="auto">
          <a:xfrm>
            <a:off x="1130918" y="6516865"/>
            <a:ext cx="454779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 bwMode="auto">
          <a:xfrm>
            <a:off x="5997334" y="6516865"/>
            <a:ext cx="9959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AD6DCC8-5836-455C-B168-7109CC44AB61}" type="datetime1">
              <a:rPr lang="zh-TW" altLang="en-US" noProof="0" smtClean="0"/>
              <a:t>2019/3/11</a:t>
            </a:fld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 bwMode="auto">
          <a:xfrm>
            <a:off x="8249679" y="6516865"/>
            <a:ext cx="7024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28FB93-0A08-4E7D-8E63-9EFA29F1E093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773" y="764704"/>
            <a:ext cx="9036494" cy="2667000"/>
          </a:xfrm>
        </p:spPr>
        <p:txBody>
          <a:bodyPr rtlCol="0">
            <a:noAutofit/>
          </a:bodyPr>
          <a:lstStyle/>
          <a:p>
            <a:pPr algn="ctr" rtl="0"/>
            <a:r>
              <a:rPr lang="en-US" altLang="zh-TW" sz="4800" dirty="0">
                <a:solidFill>
                  <a:schemeClr val="accent1">
                    <a:lumMod val="50000"/>
                  </a:schemeClr>
                </a:solidFill>
                <a:effectLst/>
                <a:latin typeface="Sitka Heading" panose="02000505000000020004" pitchFamily="2" charset="0"/>
              </a:rPr>
              <a:t>Multi-Level Structured Self-Attentions for Distantly Supervised Relation Extraction</a:t>
            </a:r>
            <a:endParaRPr lang="zh-TW" altLang="en-US" sz="4800" dirty="0">
              <a:solidFill>
                <a:schemeClr val="accent1">
                  <a:lumMod val="50000"/>
                </a:schemeClr>
              </a:solidFill>
              <a:effectLst/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426221" y="4077072"/>
            <a:ext cx="8229598" cy="1872208"/>
          </a:xfrm>
        </p:spPr>
        <p:txBody>
          <a:bodyPr rtlCol="0">
            <a:normAutofit/>
          </a:bodyPr>
          <a:lstStyle/>
          <a:p>
            <a:pPr algn="ctr" rtl="0"/>
            <a:r>
              <a:rPr lang="en-US" altLang="zh-TW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Source: EMNLP 2018</a:t>
            </a:r>
          </a:p>
          <a:p>
            <a:pPr algn="ctr" rtl="0"/>
            <a:r>
              <a:rPr lang="en-US" altLang="zh-TW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Advisor: </a:t>
            </a:r>
            <a:r>
              <a:rPr lang="en-US" altLang="zh-TW" sz="28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Jia</a:t>
            </a:r>
            <a:r>
              <a:rPr lang="en-US" altLang="zh-TW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-Ling, </a:t>
            </a:r>
            <a:r>
              <a:rPr lang="en-US" altLang="zh-TW" sz="28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Koh</a:t>
            </a:r>
            <a:endParaRPr lang="en-US" altLang="zh-TW" sz="28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ctr" rtl="0"/>
            <a:r>
              <a:rPr lang="en-US" altLang="zh-TW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Speaker: Ming-</a:t>
            </a:r>
            <a:r>
              <a:rPr lang="en-US" altLang="zh-TW" sz="28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Chieh</a:t>
            </a:r>
            <a:r>
              <a:rPr lang="en-US" altLang="zh-TW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, Chiang</a:t>
            </a:r>
          </a:p>
          <a:p>
            <a:pPr algn="ctr" rtl="0"/>
            <a:r>
              <a:rPr lang="en-US" altLang="zh-TW" sz="2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Date: 2019/03/11</a:t>
            </a:r>
            <a:endParaRPr lang="zh-TW" altLang="en-US" sz="2800" dirty="0">
              <a:latin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5902" y="323701"/>
            <a:ext cx="6859440" cy="1066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Bi-LSTM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9218" y="2074591"/>
            <a:ext cx="7272808" cy="3697465"/>
          </a:xfrm>
        </p:spPr>
        <p:txBody>
          <a:bodyPr rtlCol="0">
            <a:normAutofit lnSpcReduction="10000"/>
          </a:bodyPr>
          <a:lstStyle/>
          <a:p>
            <a:pPr rtl="0"/>
            <a:endParaRPr lang="en-US" altLang="zh-TW" sz="3200" dirty="0" smtClean="0">
              <a:latin typeface="Sitka Text" panose="02000505000000020004" pitchFamily="2" charset="0"/>
            </a:endParaRPr>
          </a:p>
          <a:p>
            <a:pPr rtl="0"/>
            <a:endParaRPr lang="en-US" altLang="zh-TW" sz="3200" dirty="0">
              <a:latin typeface="Sitka Text" panose="02000505000000020004" pitchFamily="2" charset="0"/>
            </a:endParaRPr>
          </a:p>
          <a:p>
            <a:pPr rtl="0"/>
            <a:endParaRPr lang="en-US" altLang="zh-TW" sz="3200" dirty="0" smtClean="0">
              <a:latin typeface="Sitka Text" panose="02000505000000020004" pitchFamily="2" charset="0"/>
            </a:endParaRPr>
          </a:p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 </a:t>
            </a:r>
          </a:p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 </a:t>
            </a:r>
            <a:endParaRPr lang="en-US" altLang="zh-TW" sz="3200" dirty="0">
              <a:latin typeface="Sitka Text" panose="02000505000000020004" pitchFamily="2" charset="0"/>
            </a:endParaRPr>
          </a:p>
          <a:p>
            <a:pPr rtl="0"/>
            <a:r>
              <a:rPr lang="en-US" altLang="zh-TW" sz="2800" dirty="0" smtClean="0">
                <a:latin typeface="Sitka Text" panose="02000505000000020004" pitchFamily="2" charset="0"/>
              </a:rPr>
              <a:t>Bi-LSTM</a:t>
            </a:r>
          </a:p>
          <a:p>
            <a:pPr rtl="0"/>
            <a:endParaRPr lang="zh-TW" altLang="en-US" sz="3200" dirty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10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8900" t="66821" r="29919" b="5900"/>
          <a:stretch/>
        </p:blipFill>
        <p:spPr>
          <a:xfrm>
            <a:off x="539552" y="1422763"/>
            <a:ext cx="8345923" cy="250219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18894" t="28757" r="61025" b="67743"/>
          <a:stretch/>
        </p:blipFill>
        <p:spPr>
          <a:xfrm>
            <a:off x="1330278" y="3980860"/>
            <a:ext cx="3672408" cy="3600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22049" t="46309" r="61807" b="49991"/>
          <a:stretch/>
        </p:blipFill>
        <p:spPr>
          <a:xfrm>
            <a:off x="1271395" y="4576788"/>
            <a:ext cx="2952328" cy="3806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21116" t="68605" r="61559" b="25795"/>
          <a:stretch/>
        </p:blipFill>
        <p:spPr>
          <a:xfrm>
            <a:off x="1222266" y="5611104"/>
            <a:ext cx="3168352" cy="57606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154" y="6236631"/>
            <a:ext cx="792088" cy="392143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>
          <a:xfrm>
            <a:off x="2266382" y="6149822"/>
            <a:ext cx="1080120" cy="25787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2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6424" y="414868"/>
            <a:ext cx="6859440" cy="1066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Attention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079" y="3210728"/>
            <a:ext cx="6859440" cy="3697465"/>
          </a:xfrm>
        </p:spPr>
        <p:txBody>
          <a:bodyPr rtlCol="0">
            <a:normAutofit/>
          </a:bodyPr>
          <a:lstStyle/>
          <a:p>
            <a:pPr rtl="0">
              <a:lnSpc>
                <a:spcPts val="3300"/>
              </a:lnSpc>
            </a:pPr>
            <a:r>
              <a:rPr lang="en-US" altLang="zh-TW" sz="3200" dirty="0" smtClean="0">
                <a:latin typeface="Sitka Text" panose="02000505000000020004" pitchFamily="2" charset="0"/>
              </a:rPr>
              <a:t>u: dim of hidden state</a:t>
            </a:r>
            <a:endParaRPr lang="en-US" altLang="zh-TW" sz="3200" dirty="0">
              <a:latin typeface="Sitka Text" panose="02000505000000020004" pitchFamily="2" charset="0"/>
            </a:endParaRPr>
          </a:p>
          <a:p>
            <a:pPr rtl="0">
              <a:lnSpc>
                <a:spcPts val="3300"/>
              </a:lnSpc>
            </a:pPr>
            <a:r>
              <a:rPr lang="en-US" altLang="zh-TW" sz="3200" dirty="0" smtClean="0">
                <a:latin typeface="Sitka Text" panose="02000505000000020004" pitchFamily="2" charset="0"/>
              </a:rPr>
              <a:t>n: words length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11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53777" t="55457" r="25649" b="27360"/>
          <a:stretch/>
        </p:blipFill>
        <p:spPr>
          <a:xfrm>
            <a:off x="1079007" y="1535823"/>
            <a:ext cx="3571587" cy="1677027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1149165" y="4059083"/>
            <a:ext cx="6904729" cy="2572082"/>
            <a:chOff x="981284" y="4227334"/>
            <a:chExt cx="6904729" cy="2572082"/>
          </a:xfrm>
        </p:grpSpPr>
        <p:sp>
          <p:nvSpPr>
            <p:cNvPr id="7" name="矩形 6"/>
            <p:cNvSpPr/>
            <p:nvPr/>
          </p:nvSpPr>
          <p:spPr>
            <a:xfrm>
              <a:off x="1393391" y="5590279"/>
              <a:ext cx="2088232" cy="37049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err="1" smtClean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623742" y="5499107"/>
              <a:ext cx="3642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sz="2800" b="1" dirty="0" smtClean="0"/>
                <a:t>=</a:t>
              </a:r>
              <a:endParaRPr lang="zh-TW" altLang="en-US" sz="2800" b="1" dirty="0" smtClean="0"/>
            </a:p>
          </p:txBody>
        </p:sp>
        <p:sp>
          <p:nvSpPr>
            <p:cNvPr id="9" name="矩形 8"/>
            <p:cNvSpPr/>
            <p:nvPr/>
          </p:nvSpPr>
          <p:spPr>
            <a:xfrm>
              <a:off x="4109055" y="4711184"/>
              <a:ext cx="432048" cy="20882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err="1" smtClean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5820457" y="4711184"/>
              <a:ext cx="2065556" cy="20882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err="1" smtClean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042538" y="5437552"/>
              <a:ext cx="3818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sz="2800" b="1" dirty="0" smtClean="0"/>
                <a:t>X</a:t>
              </a:r>
              <a:endParaRPr lang="zh-TW" altLang="en-US" sz="2800" b="1" dirty="0" smtClean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186975" y="5069291"/>
              <a:ext cx="4010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sz="3200" dirty="0"/>
                <a:t>n</a:t>
              </a:r>
              <a:endParaRPr lang="zh-TW" altLang="en-US" sz="3200" dirty="0" smtClean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526144" y="5437552"/>
              <a:ext cx="32442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zh-TW" sz="3200" dirty="0" smtClean="0"/>
                <a:t>u</a:t>
              </a:r>
              <a:endParaRPr lang="zh-TW" altLang="en-US" sz="3200" dirty="0" smtClean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504040" y="5421000"/>
              <a:ext cx="4010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sz="3200" dirty="0" smtClean="0"/>
                <a:t>u</a:t>
              </a:r>
              <a:endParaRPr lang="zh-TW" altLang="en-US" sz="3200" dirty="0" smtClean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652699" y="4227334"/>
              <a:ext cx="4010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sz="3200" dirty="0"/>
                <a:t>n</a:t>
              </a:r>
              <a:endParaRPr lang="zh-TW" altLang="en-US" sz="3200" dirty="0" smtClean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981284" y="5529884"/>
              <a:ext cx="367408" cy="5232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sz="2800" dirty="0"/>
                <a:t>1</a:t>
              </a:r>
              <a:endParaRPr lang="zh-TW" altLang="en-US" sz="2800" dirty="0" smtClean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132890" y="4288889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sz="2800" dirty="0"/>
                <a:t>1</a:t>
              </a:r>
              <a:endParaRPr lang="zh-TW" altLang="en-US" sz="2800" dirty="0" smtClean="0"/>
            </a:p>
          </p:txBody>
        </p:sp>
      </p:grpSp>
      <p:sp>
        <p:nvSpPr>
          <p:cNvPr id="19" name="矩形 18"/>
          <p:cNvSpPr/>
          <p:nvPr/>
        </p:nvSpPr>
        <p:spPr>
          <a:xfrm>
            <a:off x="1000335" y="2073922"/>
            <a:ext cx="388768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0409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3550" y="541485"/>
            <a:ext cx="6859440" cy="1066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Self-Attention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06793" y="2105471"/>
            <a:ext cx="7272808" cy="4752529"/>
          </a:xfrm>
        </p:spPr>
        <p:txBody>
          <a:bodyPr rtlCol="0">
            <a:normAutofit/>
          </a:bodyPr>
          <a:lstStyle/>
          <a:p>
            <a:r>
              <a:rPr lang="en-US" altLang="zh-TW" sz="2800" dirty="0" smtClean="0">
                <a:latin typeface="Sitka Text" panose="02000505000000020004" pitchFamily="2" charset="0"/>
              </a:rPr>
              <a:t>r</a:t>
            </a:r>
            <a:r>
              <a:rPr lang="en-US" altLang="zh-TW" sz="2800" dirty="0">
                <a:latin typeface="Sitka Text" panose="02000505000000020004" pitchFamily="2" charset="0"/>
              </a:rPr>
              <a:t>:</a:t>
            </a:r>
            <a:r>
              <a:rPr lang="zh-TW" altLang="en-US" sz="2800" dirty="0">
                <a:latin typeface="Sitka Text" panose="02000505000000020004" pitchFamily="2" charset="0"/>
              </a:rPr>
              <a:t>不同層面的</a:t>
            </a:r>
            <a:r>
              <a:rPr lang="zh-TW" altLang="en-US" sz="2800" dirty="0" smtClean="0">
                <a:latin typeface="Sitka Text" panose="02000505000000020004" pitchFamily="2" charset="0"/>
              </a:rPr>
              <a:t>重要性</a:t>
            </a:r>
            <a:endParaRPr lang="zh-TW" altLang="en-US" sz="2800" dirty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12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542" y="2602853"/>
            <a:ext cx="4969837" cy="57859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80321" y="1608285"/>
            <a:ext cx="4308686" cy="4908580"/>
            <a:chOff x="4904910" y="2276872"/>
            <a:chExt cx="3706415" cy="447249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/>
            <a:srcRect l="68043" t="14456" b="21412"/>
            <a:stretch/>
          </p:blipFill>
          <p:spPr>
            <a:xfrm>
              <a:off x="4904910" y="2276872"/>
              <a:ext cx="3312368" cy="4472491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7738970" y="5372581"/>
              <a:ext cx="7328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dirty="0" smtClean="0"/>
                <a:t>(r x n)</a:t>
              </a:r>
              <a:endParaRPr lang="zh-TW" altLang="en-US" dirty="0" smtClean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738970" y="4131636"/>
              <a:ext cx="8723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dirty="0" smtClean="0"/>
                <a:t>(d</a:t>
              </a:r>
              <a:r>
                <a:rPr lang="en-US" altLang="zh-TW" sz="1600" dirty="0" smtClean="0"/>
                <a:t>a</a:t>
              </a:r>
              <a:r>
                <a:rPr lang="en-US" altLang="zh-TW" dirty="0" smtClean="0"/>
                <a:t> x n)</a:t>
              </a:r>
              <a:endParaRPr lang="zh-TW" altLang="en-US" dirty="0" smtClean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285800" y="4360962"/>
              <a:ext cx="9893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dirty="0" smtClean="0"/>
                <a:t>(d</a:t>
              </a:r>
              <a:r>
                <a:rPr lang="en-US" altLang="zh-TW" sz="1600" dirty="0" smtClean="0"/>
                <a:t>a</a:t>
              </a:r>
              <a:r>
                <a:rPr lang="en-US" altLang="zh-TW" dirty="0" smtClean="0"/>
                <a:t> x 2u)</a:t>
              </a:r>
              <a:endParaRPr lang="zh-TW" altLang="en-US" dirty="0" smtClean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120674" y="5605005"/>
              <a:ext cx="8435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dirty="0" smtClean="0"/>
                <a:t>(r x d</a:t>
              </a:r>
              <a:r>
                <a:rPr lang="en-US" altLang="zh-TW" sz="1600" dirty="0" smtClean="0"/>
                <a:t>a</a:t>
              </a:r>
              <a:r>
                <a:rPr lang="en-US" altLang="zh-TW" dirty="0" smtClean="0"/>
                <a:t>)</a:t>
              </a:r>
              <a:endParaRPr lang="zh-TW" altLang="en-US" dirty="0" smtClean="0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226883" y="3309734"/>
            <a:ext cx="2947119" cy="524301"/>
            <a:chOff x="1174049" y="5498549"/>
            <a:chExt cx="2947119" cy="52430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049" y="5498549"/>
              <a:ext cx="2097206" cy="524301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3271255" y="5644712"/>
              <a:ext cx="8499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(r x 2u)</a:t>
              </a:r>
              <a:endParaRPr lang="zh-TW" altLang="en-US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914285" y="4434593"/>
            <a:ext cx="4941605" cy="1814042"/>
            <a:chOff x="3914285" y="4434593"/>
            <a:chExt cx="4941605" cy="1814042"/>
          </a:xfrm>
        </p:grpSpPr>
        <p:grpSp>
          <p:nvGrpSpPr>
            <p:cNvPr id="18" name="群組 17"/>
            <p:cNvGrpSpPr/>
            <p:nvPr/>
          </p:nvGrpSpPr>
          <p:grpSpPr>
            <a:xfrm>
              <a:off x="6516216" y="4434593"/>
              <a:ext cx="2339674" cy="1814042"/>
              <a:chOff x="1270578" y="3686086"/>
              <a:chExt cx="2569072" cy="1739381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535394" y="4138942"/>
                <a:ext cx="2304256" cy="12865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 err="1" smtClean="0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1270578" y="4592837"/>
                <a:ext cx="3273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spAutoFit/>
              </a:bodyPr>
              <a:lstStyle/>
              <a:p>
                <a:r>
                  <a:rPr lang="en-US" altLang="zh-TW" sz="3200" dirty="0" smtClean="0"/>
                  <a:t>r</a:t>
                </a:r>
                <a:endParaRPr lang="zh-TW" altLang="en-US" sz="3200" dirty="0" smtClean="0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2486985" y="3686086"/>
                <a:ext cx="40107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spAutoFit/>
              </a:bodyPr>
              <a:lstStyle/>
              <a:p>
                <a:r>
                  <a:rPr lang="en-US" altLang="zh-TW" sz="3200" dirty="0"/>
                  <a:t>n</a:t>
                </a:r>
                <a:endParaRPr lang="zh-TW" altLang="en-US" sz="3200" dirty="0" smtClean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685256" y="4264682"/>
                <a:ext cx="2004531" cy="23187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 err="1" smtClean="0"/>
              </a:p>
            </p:txBody>
          </p:sp>
        </p:grpSp>
        <p:sp>
          <p:nvSpPr>
            <p:cNvPr id="21" name="向右箭號 20"/>
            <p:cNvSpPr/>
            <p:nvPr/>
          </p:nvSpPr>
          <p:spPr>
            <a:xfrm>
              <a:off x="6063784" y="5474571"/>
              <a:ext cx="239921" cy="41238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err="1" smtClean="0"/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3914285" y="5037438"/>
              <a:ext cx="1916112" cy="874266"/>
              <a:chOff x="3831942" y="5037328"/>
              <a:chExt cx="1916112" cy="87426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106793" y="5505235"/>
                <a:ext cx="1641261" cy="3220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 err="1" smtClean="0"/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4763389" y="5037328"/>
                <a:ext cx="365259" cy="609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spAutoFit/>
              </a:bodyPr>
              <a:lstStyle/>
              <a:p>
                <a:r>
                  <a:rPr lang="en-US" altLang="zh-TW" sz="3200" dirty="0"/>
                  <a:t>n</a:t>
                </a:r>
                <a:endParaRPr lang="zh-TW" altLang="en-US" sz="3200" dirty="0" smtClean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3831942" y="5449929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spAutoFit/>
              </a:bodyPr>
              <a:lstStyle/>
              <a:p>
                <a:r>
                  <a:rPr lang="en-US" altLang="zh-TW" sz="2400" dirty="0" smtClean="0"/>
                  <a:t>1</a:t>
                </a:r>
                <a:endParaRPr lang="zh-TW" altLang="en-US" sz="2400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99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454" y="336848"/>
            <a:ext cx="6957938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Word-Level Self-Attention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4600033"/>
          </a:xfrm>
        </p:spPr>
        <p:txBody>
          <a:bodyPr rtlCol="0">
            <a:normAutofit/>
          </a:bodyPr>
          <a:lstStyle/>
          <a:p>
            <a:pPr rtl="0"/>
            <a:endParaRPr lang="en-US" altLang="zh-TW" sz="3200" dirty="0" smtClean="0">
              <a:latin typeface="Sitka Text" panose="02000505000000020004" pitchFamily="2" charset="0"/>
            </a:endParaRPr>
          </a:p>
          <a:p>
            <a:pPr rtl="0"/>
            <a:endParaRPr lang="en-US" altLang="zh-TW" sz="3200" dirty="0" smtClean="0">
              <a:latin typeface="Sitka Text" panose="02000505000000020004" pitchFamily="2" charset="0"/>
            </a:endParaRPr>
          </a:p>
          <a:p>
            <a:pPr rtl="0"/>
            <a:endParaRPr lang="en-US" altLang="zh-TW" sz="3200" dirty="0" smtClean="0">
              <a:latin typeface="Sitka Text" panose="02000505000000020004" pitchFamily="2" charset="0"/>
            </a:endParaRPr>
          </a:p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Flattened Representation</a:t>
            </a:r>
            <a:endParaRPr lang="en-US" altLang="zh-TW" sz="3200" dirty="0">
              <a:latin typeface="Sitka Text" panose="02000505000000020004" pitchFamily="2" charset="0"/>
            </a:endParaRPr>
          </a:p>
          <a:p>
            <a:pPr marL="0" indent="0" rtl="0">
              <a:buNone/>
            </a:pPr>
            <a:endParaRPr lang="en-US" altLang="zh-TW" sz="3200" dirty="0" smtClean="0">
              <a:latin typeface="Sitka Text" panose="02000505000000020004" pitchFamily="2" charset="0"/>
            </a:endParaRPr>
          </a:p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Penalization Term</a:t>
            </a:r>
          </a:p>
          <a:p>
            <a:pPr rtl="0"/>
            <a:endParaRPr lang="en-US" altLang="zh-TW" sz="3200" dirty="0" smtClean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13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8965" t="43405" r="29919" b="31604"/>
          <a:stretch/>
        </p:blipFill>
        <p:spPr>
          <a:xfrm>
            <a:off x="1139647" y="1403648"/>
            <a:ext cx="6743419" cy="23055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464243"/>
            <a:ext cx="4267200" cy="6667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5810457"/>
            <a:ext cx="3429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Penalization Term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4392488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200" dirty="0" smtClean="0">
                <a:latin typeface="Sitka Text" panose="02000505000000020004" pitchFamily="2" charset="0"/>
              </a:rPr>
              <a:t>希望某個字只針對一個概念</a:t>
            </a:r>
            <a:endParaRPr lang="en-US" altLang="zh-TW" sz="3200" dirty="0" smtClean="0">
              <a:latin typeface="Sitka Text" panose="02000505000000020004" pitchFamily="2" charset="0"/>
            </a:endParaRPr>
          </a:p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Example (r=2,n=3)</a:t>
            </a:r>
          </a:p>
          <a:p>
            <a:pPr marL="274320" lvl="1" indent="0">
              <a:buNone/>
            </a:pPr>
            <a:r>
              <a:rPr lang="en-US" altLang="zh-TW" sz="2800" dirty="0" smtClean="0">
                <a:latin typeface="Sitka Text" panose="02000505000000020004" pitchFamily="2" charset="0"/>
                <a:sym typeface="Wingdings" panose="05000000000000000000" pitchFamily="2" charset="2"/>
              </a:rPr>
              <a:t>1)     :                                =  </a:t>
            </a:r>
          </a:p>
          <a:p>
            <a:pPr marL="0" indent="0" rtl="0">
              <a:buNone/>
            </a:pPr>
            <a:endParaRPr lang="en-US" altLang="zh-TW" sz="3200" dirty="0">
              <a:latin typeface="Sitka Text" panose="02000505000000020004" pitchFamily="2" charset="0"/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r>
              <a:rPr lang="en-US" altLang="zh-TW" sz="2800" dirty="0" smtClean="0">
                <a:latin typeface="Sitka Text" panose="02000505000000020004" pitchFamily="2" charset="0"/>
                <a:sym typeface="Wingdings" panose="05000000000000000000" pitchFamily="2" charset="2"/>
              </a:rPr>
              <a:t>2)     :                               =</a:t>
            </a:r>
          </a:p>
          <a:p>
            <a:pPr rtl="0"/>
            <a:endParaRPr lang="en-US" altLang="zh-TW" sz="3200" dirty="0" smtClean="0">
              <a:latin typeface="Sitka Text" panose="02000505000000020004" pitchFamily="2" charset="0"/>
              <a:sym typeface="Wingdings" panose="05000000000000000000" pitchFamily="2" charset="2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14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932773"/>
              </p:ext>
            </p:extLst>
          </p:nvPr>
        </p:nvGraphicFramePr>
        <p:xfrm>
          <a:off x="2314584" y="3299123"/>
          <a:ext cx="1692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00">
                  <a:extLst>
                    <a:ext uri="{9D8B030D-6E8A-4147-A177-3AD203B41FA5}">
                      <a16:colId xmlns:a16="http://schemas.microsoft.com/office/drawing/2014/main" val="3738847993"/>
                    </a:ext>
                  </a:extLst>
                </a:gridCol>
                <a:gridCol w="564000">
                  <a:extLst>
                    <a:ext uri="{9D8B030D-6E8A-4147-A177-3AD203B41FA5}">
                      <a16:colId xmlns:a16="http://schemas.microsoft.com/office/drawing/2014/main" val="2949094755"/>
                    </a:ext>
                  </a:extLst>
                </a:gridCol>
                <a:gridCol w="564000">
                  <a:extLst>
                    <a:ext uri="{9D8B030D-6E8A-4147-A177-3AD203B41FA5}">
                      <a16:colId xmlns:a16="http://schemas.microsoft.com/office/drawing/2014/main" val="971948723"/>
                    </a:ext>
                  </a:extLst>
                </a:gridCol>
              </a:tblGrid>
              <a:tr h="360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67437"/>
                  </a:ext>
                </a:extLst>
              </a:tr>
              <a:tr h="360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12977"/>
                  </a:ext>
                </a:extLst>
              </a:tr>
            </a:tbl>
          </a:graphicData>
        </a:graphic>
      </p:graphicFrame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979670"/>
              </p:ext>
            </p:extLst>
          </p:nvPr>
        </p:nvGraphicFramePr>
        <p:xfrm>
          <a:off x="2314584" y="4397195"/>
          <a:ext cx="1692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00">
                  <a:extLst>
                    <a:ext uri="{9D8B030D-6E8A-4147-A177-3AD203B41FA5}">
                      <a16:colId xmlns:a16="http://schemas.microsoft.com/office/drawing/2014/main" val="3738847993"/>
                    </a:ext>
                  </a:extLst>
                </a:gridCol>
                <a:gridCol w="564000">
                  <a:extLst>
                    <a:ext uri="{9D8B030D-6E8A-4147-A177-3AD203B41FA5}">
                      <a16:colId xmlns:a16="http://schemas.microsoft.com/office/drawing/2014/main" val="2949094755"/>
                    </a:ext>
                  </a:extLst>
                </a:gridCol>
                <a:gridCol w="564000">
                  <a:extLst>
                    <a:ext uri="{9D8B030D-6E8A-4147-A177-3AD203B41FA5}">
                      <a16:colId xmlns:a16="http://schemas.microsoft.com/office/drawing/2014/main" val="971948723"/>
                    </a:ext>
                  </a:extLst>
                </a:gridCol>
              </a:tblGrid>
              <a:tr h="35629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67437"/>
                  </a:ext>
                </a:extLst>
              </a:tr>
              <a:tr h="356291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12977"/>
                  </a:ext>
                </a:extLst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37799" r="32801"/>
          <a:stretch/>
        </p:blipFill>
        <p:spPr>
          <a:xfrm>
            <a:off x="4283618" y="3140822"/>
            <a:ext cx="1008112" cy="5715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37799" r="32801"/>
          <a:stretch/>
        </p:blipFill>
        <p:spPr>
          <a:xfrm>
            <a:off x="4257218" y="4330168"/>
            <a:ext cx="1008112" cy="5715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l="37799" t="-1" r="47501" b="-3564"/>
          <a:stretch/>
        </p:blipFill>
        <p:spPr>
          <a:xfrm>
            <a:off x="1533494" y="3120458"/>
            <a:ext cx="504056" cy="59186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37799" t="-1" r="47501" b="-3564"/>
          <a:stretch/>
        </p:blipFill>
        <p:spPr>
          <a:xfrm>
            <a:off x="1541522" y="4330168"/>
            <a:ext cx="504056" cy="591864"/>
          </a:xfrm>
          <a:prstGeom prst="rect">
            <a:avLst/>
          </a:prstGeom>
        </p:spPr>
      </p:pic>
      <p:graphicFrame>
        <p:nvGraphicFramePr>
          <p:cNvPr id="1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784490"/>
              </p:ext>
            </p:extLst>
          </p:nvPr>
        </p:nvGraphicFramePr>
        <p:xfrm>
          <a:off x="5706452" y="3173306"/>
          <a:ext cx="1200464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232">
                  <a:extLst>
                    <a:ext uri="{9D8B030D-6E8A-4147-A177-3AD203B41FA5}">
                      <a16:colId xmlns:a16="http://schemas.microsoft.com/office/drawing/2014/main" val="3738847993"/>
                    </a:ext>
                  </a:extLst>
                </a:gridCol>
                <a:gridCol w="600232">
                  <a:extLst>
                    <a:ext uri="{9D8B030D-6E8A-4147-A177-3AD203B41FA5}">
                      <a16:colId xmlns:a16="http://schemas.microsoft.com/office/drawing/2014/main" val="2949094755"/>
                    </a:ext>
                  </a:extLst>
                </a:gridCol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67437"/>
                  </a:ext>
                </a:extLst>
              </a:tr>
              <a:tr h="360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0.44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12977"/>
                  </a:ext>
                </a:extLst>
              </a:tr>
            </a:tbl>
          </a:graphicData>
        </a:graphic>
      </p:graphicFrame>
      <p:graphicFrame>
        <p:nvGraphicFramePr>
          <p:cNvPr id="1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293583"/>
              </p:ext>
            </p:extLst>
          </p:nvPr>
        </p:nvGraphicFramePr>
        <p:xfrm>
          <a:off x="5706452" y="4390802"/>
          <a:ext cx="1200464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232">
                  <a:extLst>
                    <a:ext uri="{9D8B030D-6E8A-4147-A177-3AD203B41FA5}">
                      <a16:colId xmlns:a16="http://schemas.microsoft.com/office/drawing/2014/main" val="3738847993"/>
                    </a:ext>
                  </a:extLst>
                </a:gridCol>
                <a:gridCol w="600232">
                  <a:extLst>
                    <a:ext uri="{9D8B030D-6E8A-4147-A177-3AD203B41FA5}">
                      <a16:colId xmlns:a16="http://schemas.microsoft.com/office/drawing/2014/main" val="2949094755"/>
                    </a:ext>
                  </a:extLst>
                </a:gridCol>
              </a:tblGrid>
              <a:tr h="360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667437"/>
                  </a:ext>
                </a:extLst>
              </a:tr>
              <a:tr h="360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12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9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19353"/>
            <a:ext cx="7848872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Sentence-Level Self-Attention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4237191"/>
          </a:xfrm>
        </p:spPr>
        <p:txBody>
          <a:bodyPr rtlCol="0">
            <a:normAutofit/>
          </a:bodyPr>
          <a:lstStyle/>
          <a:p>
            <a:pPr rtl="0"/>
            <a:endParaRPr lang="zh-TW" altLang="en-US" sz="3200" dirty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15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0377" t="13985" r="29919" b="48826"/>
          <a:stretch/>
        </p:blipFill>
        <p:spPr>
          <a:xfrm>
            <a:off x="1685814" y="1236582"/>
            <a:ext cx="6077512" cy="30947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90" y="4480738"/>
            <a:ext cx="3663146" cy="52457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87" y="5033280"/>
            <a:ext cx="4789877" cy="4126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/>
          <a:srcRect l="27091" t="8245" r="25885" b="78570"/>
          <a:stretch/>
        </p:blipFill>
        <p:spPr>
          <a:xfrm>
            <a:off x="292297" y="5528862"/>
            <a:ext cx="2585632" cy="39779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/>
          <a:srcRect l="2977" t="85163" b="-546"/>
          <a:stretch/>
        </p:blipFill>
        <p:spPr>
          <a:xfrm>
            <a:off x="292297" y="5984810"/>
            <a:ext cx="5393944" cy="469220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6444208" y="4480738"/>
            <a:ext cx="1910845" cy="1999803"/>
            <a:chOff x="6577756" y="4213283"/>
            <a:chExt cx="1910845" cy="1999803"/>
          </a:xfrm>
        </p:grpSpPr>
        <p:grpSp>
          <p:nvGrpSpPr>
            <p:cNvPr id="15" name="群組 14"/>
            <p:cNvGrpSpPr/>
            <p:nvPr/>
          </p:nvGrpSpPr>
          <p:grpSpPr>
            <a:xfrm>
              <a:off x="6630973" y="4213283"/>
              <a:ext cx="1857628" cy="1073216"/>
              <a:chOff x="6610501" y="4541081"/>
              <a:chExt cx="2209971" cy="150526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934764" y="4984112"/>
                <a:ext cx="1885708" cy="106223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 err="1" smtClean="0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6610501" y="5253618"/>
                <a:ext cx="3097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spAutoFit/>
              </a:bodyPr>
              <a:lstStyle/>
              <a:p>
                <a:r>
                  <a:rPr lang="en-US" altLang="zh-TW" sz="2800" dirty="0" smtClean="0"/>
                  <a:t>r</a:t>
                </a:r>
                <a:endParaRPr lang="zh-TW" altLang="en-US" sz="2800" dirty="0" smtClean="0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7790692" y="4541081"/>
                <a:ext cx="3097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spAutoFit/>
              </a:bodyPr>
              <a:lstStyle/>
              <a:p>
                <a:r>
                  <a:rPr lang="en-US" altLang="zh-TW" sz="2800" dirty="0" smtClean="0"/>
                  <a:t>J</a:t>
                </a:r>
                <a:endParaRPr lang="zh-TW" altLang="en-US" sz="2800" dirty="0" smtClean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092280" y="5064301"/>
                <a:ext cx="207192" cy="88497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 err="1" smtClean="0"/>
              </a:p>
            </p:txBody>
          </p:sp>
        </p:grpSp>
        <p:sp>
          <p:nvSpPr>
            <p:cNvPr id="16" name="向下箭號 15"/>
            <p:cNvSpPr/>
            <p:nvPr/>
          </p:nvSpPr>
          <p:spPr>
            <a:xfrm>
              <a:off x="7565907" y="5422262"/>
              <a:ext cx="260324" cy="192035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err="1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6903538" y="5830320"/>
              <a:ext cx="1585063" cy="25449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 err="1" smtClean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565907" y="5601192"/>
              <a:ext cx="260324" cy="373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sz="2800" dirty="0" smtClean="0"/>
                <a:t>J</a:t>
              </a:r>
              <a:endParaRPr lang="zh-TW" altLang="en-US" sz="2800" dirty="0" smtClean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577756" y="5689866"/>
              <a:ext cx="367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altLang="zh-TW" sz="2800" dirty="0" smtClean="0"/>
                <a:t>1</a:t>
              </a:r>
              <a:endParaRPr lang="zh-TW" altLang="en-US" sz="2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037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>
                <a:latin typeface="Sitka Heading" panose="02000505000000020004" pitchFamily="2" charset="0"/>
              </a:rPr>
              <a:t>Outline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Introduction</a:t>
            </a:r>
          </a:p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Method</a:t>
            </a:r>
          </a:p>
          <a:p>
            <a:pPr rtl="0"/>
            <a:r>
              <a:rPr lang="en-US" altLang="zh-TW" sz="3200" dirty="0">
                <a:latin typeface="Sitka Text" panose="02000505000000020004" pitchFamily="2" charset="0"/>
              </a:rPr>
              <a:t>Experiment</a:t>
            </a:r>
          </a:p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16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8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Dataset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038033"/>
              </p:ext>
            </p:extLst>
          </p:nvPr>
        </p:nvGraphicFramePr>
        <p:xfrm>
          <a:off x="611560" y="1676400"/>
          <a:ext cx="8136904" cy="483464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49912">
                  <a:extLst>
                    <a:ext uri="{9D8B030D-6E8A-4147-A177-3AD203B41FA5}">
                      <a16:colId xmlns:a16="http://schemas.microsoft.com/office/drawing/2014/main" val="3122927665"/>
                    </a:ext>
                  </a:extLst>
                </a:gridCol>
                <a:gridCol w="1631486">
                  <a:extLst>
                    <a:ext uri="{9D8B030D-6E8A-4147-A177-3AD203B41FA5}">
                      <a16:colId xmlns:a16="http://schemas.microsoft.com/office/drawing/2014/main" val="775068630"/>
                    </a:ext>
                  </a:extLst>
                </a:gridCol>
                <a:gridCol w="1631486">
                  <a:extLst>
                    <a:ext uri="{9D8B030D-6E8A-4147-A177-3AD203B41FA5}">
                      <a16:colId xmlns:a16="http://schemas.microsoft.com/office/drawing/2014/main" val="1600882535"/>
                    </a:ext>
                  </a:extLst>
                </a:gridCol>
                <a:gridCol w="1774109">
                  <a:extLst>
                    <a:ext uri="{9D8B030D-6E8A-4147-A177-3AD203B41FA5}">
                      <a16:colId xmlns:a16="http://schemas.microsoft.com/office/drawing/2014/main" val="3294528591"/>
                    </a:ext>
                  </a:extLst>
                </a:gridCol>
                <a:gridCol w="1549911">
                  <a:extLst>
                    <a:ext uri="{9D8B030D-6E8A-4147-A177-3AD203B41FA5}">
                      <a16:colId xmlns:a16="http://schemas.microsoft.com/office/drawing/2014/main" val="1043608327"/>
                    </a:ext>
                  </a:extLst>
                </a:gridCol>
              </a:tblGrid>
              <a:tr h="428332">
                <a:tc rowSpan="2"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NYT corpus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DBpedia</a:t>
                      </a:r>
                      <a:r>
                        <a:rPr lang="en-US" altLang="zh-TW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Portuguese (PT)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96196"/>
                  </a:ext>
                </a:extLst>
              </a:tr>
              <a:tr h="42833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Testing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(0.7)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Testing(0.3)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388641"/>
                  </a:ext>
                </a:extLst>
              </a:tr>
              <a:tr h="7363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relationships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455144"/>
                  </a:ext>
                </a:extLst>
              </a:tr>
              <a:tr h="6688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sentences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580,888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172,448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96,847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77611"/>
                  </a:ext>
                </a:extLst>
              </a:tr>
              <a:tr h="8121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entity pairs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292,484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96,678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85,528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86218"/>
                  </a:ext>
                </a:extLst>
              </a:tr>
              <a:tr h="8462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relational facts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19,429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1,950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77,321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49991"/>
                  </a:ext>
                </a:extLst>
              </a:tr>
              <a:tr h="8462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Entity</a:t>
                      </a:r>
                      <a:r>
                        <a:rPr lang="en-US" altLang="zh-TW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pairs corresponding to instances</a:t>
                      </a:r>
                      <a:endParaRPr lang="zh-TW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19.24%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22.57%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8.61%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68618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17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Baselines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632848" cy="4600033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CNN+ATT</a:t>
            </a:r>
            <a:endParaRPr lang="en-US" altLang="zh-TW" sz="3200" dirty="0" smtClean="0">
              <a:latin typeface="Sitka Text" panose="02000505000000020004" pitchFamily="2" charset="0"/>
            </a:endParaRPr>
          </a:p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PCNN+ATT</a:t>
            </a:r>
            <a:endParaRPr lang="en-US" altLang="zh-TW" sz="3200" dirty="0" smtClean="0">
              <a:latin typeface="Sitka Text" panose="02000505000000020004" pitchFamily="2" charset="0"/>
            </a:endParaRPr>
          </a:p>
          <a:p>
            <a:pPr rtl="0"/>
            <a:r>
              <a:rPr lang="en-US" altLang="zh-TW" sz="3200" dirty="0" err="1" smtClean="0">
                <a:latin typeface="Sitka Text" panose="02000505000000020004" pitchFamily="2" charset="0"/>
              </a:rPr>
              <a:t>BiGRU+ATT</a:t>
            </a:r>
            <a:r>
              <a:rPr lang="en-US" altLang="zh-TW" sz="3200" dirty="0" smtClean="0">
                <a:latin typeface="Sitka Text" panose="02000505000000020004" pitchFamily="2" charset="0"/>
              </a:rPr>
              <a:t> </a:t>
            </a:r>
            <a:endParaRPr lang="en-US" altLang="zh-TW" sz="3200" dirty="0" smtClean="0">
              <a:latin typeface="Sitka Text" panose="02000505000000020004" pitchFamily="2" charset="0"/>
            </a:endParaRPr>
          </a:p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BiGRU+2ATT</a:t>
            </a:r>
            <a:r>
              <a:rPr lang="en-US" altLang="zh-TW" dirty="0" smtClean="0">
                <a:latin typeface="Sitka Text" panose="02000505000000020004" pitchFamily="2" charset="0"/>
              </a:rPr>
              <a:t>(word-level + sentence-level)</a:t>
            </a:r>
            <a:endParaRPr lang="en-US" altLang="zh-TW" sz="3200" dirty="0" smtClean="0">
              <a:latin typeface="Sitka Text" panose="02000505000000020004" pitchFamily="2" charset="0"/>
            </a:endParaRPr>
          </a:p>
          <a:p>
            <a:pPr rtl="0"/>
            <a:r>
              <a:rPr lang="en-US" altLang="zh-TW" sz="3200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MLSSA-1</a:t>
            </a:r>
            <a:r>
              <a:rPr lang="en-US" altLang="zh-TW" sz="3200" dirty="0">
                <a:latin typeface="Sitka Text" panose="02000505000000020004" pitchFamily="2" charset="0"/>
              </a:rPr>
              <a:t>(</a:t>
            </a:r>
            <a:r>
              <a:rPr lang="en-US" altLang="zh-TW" dirty="0" smtClean="0">
                <a:latin typeface="Sitka Text" panose="02000505000000020004" pitchFamily="2" charset="0"/>
              </a:rPr>
              <a:t>2D word-level + 1D sentence-level)</a:t>
            </a:r>
          </a:p>
          <a:p>
            <a:pPr rtl="0"/>
            <a:r>
              <a:rPr lang="en-US" altLang="zh-TW" sz="3200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MLSSA-2</a:t>
            </a:r>
            <a:endParaRPr lang="zh-TW" altLang="en-US" sz="3200" dirty="0">
              <a:solidFill>
                <a:srgbClr val="FF0000"/>
              </a:solidFill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18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PR Curves on NYT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3697465"/>
          </a:xfrm>
        </p:spPr>
        <p:txBody>
          <a:bodyPr rtlCol="0">
            <a:normAutofit/>
          </a:bodyPr>
          <a:lstStyle/>
          <a:p>
            <a:pPr rtl="0"/>
            <a:endParaRPr lang="zh-TW" altLang="en-US" sz="3200" dirty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19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696006"/>
            <a:ext cx="6274300" cy="48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>
                <a:latin typeface="Sitka Heading" panose="02000505000000020004" pitchFamily="2" charset="0"/>
              </a:rPr>
              <a:t>Outline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3200" dirty="0">
                <a:latin typeface="Sitka Text" panose="02000505000000020004" pitchFamily="2" charset="0"/>
              </a:rPr>
              <a:t>Introduction</a:t>
            </a:r>
          </a:p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Method</a:t>
            </a:r>
          </a:p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Experiment</a:t>
            </a:r>
          </a:p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2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6679" y="620688"/>
            <a:ext cx="7318326" cy="1066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P@N Evaluation on NYT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3697465"/>
          </a:xfrm>
        </p:spPr>
        <p:txBody>
          <a:bodyPr rtlCol="0">
            <a:normAutofit/>
          </a:bodyPr>
          <a:lstStyle/>
          <a:p>
            <a:pPr rtl="0"/>
            <a:endParaRPr lang="zh-TW" altLang="en-US" sz="3200" dirty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20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00" y="2590056"/>
            <a:ext cx="9259589" cy="201263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21825" y="4074016"/>
            <a:ext cx="2399956" cy="528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/>
          </a:p>
        </p:txBody>
      </p:sp>
      <p:sp>
        <p:nvSpPr>
          <p:cNvPr id="9" name="矩形 8"/>
          <p:cNvSpPr/>
          <p:nvPr/>
        </p:nvSpPr>
        <p:spPr>
          <a:xfrm>
            <a:off x="1403648" y="4074016"/>
            <a:ext cx="4968552" cy="528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/>
          </a:p>
        </p:txBody>
      </p:sp>
      <p:cxnSp>
        <p:nvCxnSpPr>
          <p:cNvPr id="8" name="直線接點 7"/>
          <p:cNvCxnSpPr/>
          <p:nvPr/>
        </p:nvCxnSpPr>
        <p:spPr>
          <a:xfrm flipV="1">
            <a:off x="0" y="3572051"/>
            <a:ext cx="9150789" cy="4864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-6789" y="4038725"/>
            <a:ext cx="9150789" cy="4864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Result on PT Dataset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3697465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Macro-F1</a:t>
            </a:r>
            <a:endParaRPr lang="zh-TW" altLang="en-US" sz="3200" dirty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21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69" y="2492896"/>
            <a:ext cx="6696211" cy="19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Word-Level Attentions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3697465"/>
          </a:xfrm>
        </p:spPr>
        <p:txBody>
          <a:bodyPr rtlCol="0">
            <a:normAutofit/>
          </a:bodyPr>
          <a:lstStyle/>
          <a:p>
            <a:pPr rtl="0"/>
            <a:endParaRPr lang="zh-TW" altLang="en-US" sz="3200" dirty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22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9390" t="16800" r="20463" b="50529"/>
          <a:stretch/>
        </p:blipFill>
        <p:spPr>
          <a:xfrm>
            <a:off x="0" y="2361408"/>
            <a:ext cx="9190986" cy="2808312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7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1066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Sentence-Level Attentions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3697465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2800" dirty="0" smtClean="0">
                <a:latin typeface="Sitka Text" panose="02000505000000020004" pitchFamily="2" charset="0"/>
              </a:rPr>
              <a:t>Entity pairs:</a:t>
            </a:r>
          </a:p>
          <a:p>
            <a:pPr marL="0" indent="0" rtl="0">
              <a:buNone/>
            </a:pPr>
            <a:r>
              <a:rPr lang="en-US" altLang="zh-TW" sz="2800" dirty="0">
                <a:latin typeface="Sitka Text" panose="02000505000000020004" pitchFamily="2" charset="0"/>
              </a:rPr>
              <a:t> </a:t>
            </a:r>
            <a:r>
              <a:rPr lang="en-US" altLang="zh-TW" sz="2800" dirty="0" smtClean="0">
                <a:latin typeface="Sitka Text" panose="02000505000000020004" pitchFamily="2" charset="0"/>
              </a:rPr>
              <a:t> (</a:t>
            </a:r>
            <a:r>
              <a:rPr lang="en-US" altLang="zh-TW" sz="2800" dirty="0" err="1" smtClean="0">
                <a:latin typeface="Sitka Text" panose="02000505000000020004" pitchFamily="2" charset="0"/>
              </a:rPr>
              <a:t>vinod</a:t>
            </a:r>
            <a:r>
              <a:rPr lang="en-US" altLang="zh-TW" sz="2800" dirty="0" smtClean="0">
                <a:latin typeface="Sitka Text" panose="02000505000000020004" pitchFamily="2" charset="0"/>
              </a:rPr>
              <a:t> </a:t>
            </a:r>
            <a:r>
              <a:rPr lang="en-US" altLang="zh-TW" sz="2800" dirty="0" err="1" smtClean="0">
                <a:latin typeface="Sitka Text" panose="02000505000000020004" pitchFamily="2" charset="0"/>
              </a:rPr>
              <a:t>khosla</a:t>
            </a:r>
            <a:r>
              <a:rPr lang="en-US" altLang="zh-TW" sz="2800" dirty="0" smtClean="0">
                <a:latin typeface="Sitka Text" panose="02000505000000020004" pitchFamily="2" charset="0"/>
              </a:rPr>
              <a:t>, sun microsystems)</a:t>
            </a:r>
            <a:endParaRPr lang="zh-TW" altLang="en-US" sz="2800" dirty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23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9688" t="59500" r="20857" b="15028"/>
          <a:stretch/>
        </p:blipFill>
        <p:spPr>
          <a:xfrm>
            <a:off x="43862" y="3140968"/>
            <a:ext cx="9109520" cy="2376264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1259632" y="2996952"/>
            <a:ext cx="0" cy="2808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59532" y="4869160"/>
            <a:ext cx="64807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/>
          </a:p>
        </p:txBody>
      </p:sp>
      <p:cxnSp>
        <p:nvCxnSpPr>
          <p:cNvPr id="11" name="直線接點 10"/>
          <p:cNvCxnSpPr/>
          <p:nvPr/>
        </p:nvCxnSpPr>
        <p:spPr>
          <a:xfrm>
            <a:off x="5220072" y="4941168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547664" y="4869160"/>
            <a:ext cx="201622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42649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>
                <a:latin typeface="Sitka Heading" panose="02000505000000020004" pitchFamily="2" charset="0"/>
              </a:rPr>
              <a:t>Outline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Introduction</a:t>
            </a:r>
          </a:p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Method</a:t>
            </a:r>
          </a:p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Experiment</a:t>
            </a:r>
          </a:p>
          <a:p>
            <a:pPr rtl="0"/>
            <a:r>
              <a:rPr lang="en-US" altLang="zh-TW" sz="3200" dirty="0">
                <a:latin typeface="Sitka Text" panose="02000505000000020004" pitchFamily="2" charset="0"/>
              </a:rPr>
              <a:t>Conclusion</a:t>
            </a:r>
            <a:endParaRPr lang="zh-TW" altLang="en-US" sz="3200" dirty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24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6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Conclusion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776864" cy="4248472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This paper has proposed a multi-level structured self-attention mechanism for DS-RE.</a:t>
            </a:r>
          </a:p>
          <a:p>
            <a:pPr rtl="0"/>
            <a:r>
              <a:rPr lang="en-US" altLang="zh-TW" sz="3200" dirty="0">
                <a:latin typeface="Sitka Text" panose="02000505000000020004" pitchFamily="2" charset="0"/>
              </a:rPr>
              <a:t>T</a:t>
            </a:r>
            <a:r>
              <a:rPr lang="en-US" altLang="zh-TW" sz="3200" dirty="0" smtClean="0">
                <a:latin typeface="Sitka Text" panose="02000505000000020004" pitchFamily="2" charset="0"/>
              </a:rPr>
              <a:t>he proposed framework significantly outperforms state-of-the-art baseline systems.</a:t>
            </a:r>
          </a:p>
          <a:p>
            <a:pPr rtl="0"/>
            <a:endParaRPr lang="zh-TW" altLang="en-US" sz="3200" dirty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25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>
                <a:latin typeface="Sitka Heading" panose="02000505000000020004" pitchFamily="2" charset="0"/>
              </a:rPr>
              <a:t>Relation Extraction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zh-TW" altLang="en-US" sz="3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3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79003"/>
          <a:stretch/>
        </p:blipFill>
        <p:spPr>
          <a:xfrm>
            <a:off x="971774" y="1676400"/>
            <a:ext cx="1511994" cy="48219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25997" b="56950"/>
          <a:stretch/>
        </p:blipFill>
        <p:spPr>
          <a:xfrm>
            <a:off x="2654448" y="1688045"/>
            <a:ext cx="6253001" cy="24358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25997" t="56316"/>
          <a:stretch/>
        </p:blipFill>
        <p:spPr>
          <a:xfrm>
            <a:off x="2654448" y="4107933"/>
            <a:ext cx="6094016" cy="2408932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2771800" y="2564904"/>
            <a:ext cx="5832648" cy="973476"/>
            <a:chOff x="2771800" y="2564904"/>
            <a:chExt cx="5832648" cy="973476"/>
          </a:xfrm>
        </p:grpSpPr>
        <p:cxnSp>
          <p:nvCxnSpPr>
            <p:cNvPr id="12" name="直線接點 11"/>
            <p:cNvCxnSpPr/>
            <p:nvPr/>
          </p:nvCxnSpPr>
          <p:spPr>
            <a:xfrm>
              <a:off x="4932040" y="2564904"/>
              <a:ext cx="12241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7092280" y="2580572"/>
              <a:ext cx="12241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2771800" y="2580572"/>
              <a:ext cx="10081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3267116" y="3501008"/>
              <a:ext cx="36878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4721665" y="3501008"/>
              <a:ext cx="6424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7947636" y="3501008"/>
              <a:ext cx="6568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V="1">
              <a:off x="5827770" y="3501008"/>
              <a:ext cx="1264510" cy="373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7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altLang="zh-TW" sz="5400" dirty="0">
                <a:latin typeface="Sitka Heading" panose="02000505000000020004" pitchFamily="2" charset="0"/>
              </a:rPr>
              <a:t>Distant Supervision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zh-TW" altLang="en-US" sz="3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4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sp>
        <p:nvSpPr>
          <p:cNvPr id="15" name="圓柱 14"/>
          <p:cNvSpPr/>
          <p:nvPr/>
        </p:nvSpPr>
        <p:spPr>
          <a:xfrm>
            <a:off x="122490" y="1986950"/>
            <a:ext cx="4233486" cy="1514058"/>
          </a:xfrm>
          <a:prstGeom prst="can">
            <a:avLst>
              <a:gd name="adj" fmla="val 3107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 smtClean="0"/>
              <a:t>Capital_Of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Tokyo,Japan</a:t>
            </a:r>
            <a:r>
              <a:rPr lang="en-US" altLang="zh-TW" sz="2400" dirty="0" smtClean="0"/>
              <a:t>)</a:t>
            </a:r>
          </a:p>
          <a:p>
            <a:pPr algn="ctr"/>
            <a:r>
              <a:rPr lang="en-US" altLang="zh-TW" sz="2400" dirty="0" err="1" smtClean="0"/>
              <a:t>Founder_Of</a:t>
            </a:r>
            <a:r>
              <a:rPr lang="en-US" altLang="zh-TW" sz="2400" dirty="0" smtClean="0"/>
              <a:t>(Bill </a:t>
            </a:r>
            <a:r>
              <a:rPr lang="en-US" altLang="zh-TW" sz="2400" dirty="0" err="1" smtClean="0"/>
              <a:t>Gates,Microsoft</a:t>
            </a:r>
            <a:r>
              <a:rPr lang="en-US" altLang="zh-TW" sz="2400" dirty="0"/>
              <a:t>)</a:t>
            </a:r>
            <a:endParaRPr lang="zh-TW" altLang="en-US" sz="2400" dirty="0" err="1" smtClean="0"/>
          </a:p>
        </p:txBody>
      </p:sp>
      <p:sp>
        <p:nvSpPr>
          <p:cNvPr id="16" name="文字方塊 15"/>
          <p:cNvSpPr txBox="1"/>
          <p:nvPr/>
        </p:nvSpPr>
        <p:spPr>
          <a:xfrm>
            <a:off x="1036843" y="1996729"/>
            <a:ext cx="2275751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altLang="zh-TW" sz="2400" b="1" dirty="0" smtClean="0">
                <a:solidFill>
                  <a:srgbClr val="FFFF00"/>
                </a:solidFill>
              </a:rPr>
              <a:t>Knowledge Base</a:t>
            </a:r>
            <a:endParaRPr lang="zh-TW" altLang="en-US" sz="24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87576"/>
              </p:ext>
            </p:extLst>
          </p:nvPr>
        </p:nvGraphicFramePr>
        <p:xfrm>
          <a:off x="2411760" y="4149082"/>
          <a:ext cx="6480720" cy="241513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1346069355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42954075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3599731"/>
                    </a:ext>
                  </a:extLst>
                </a:gridCol>
              </a:tblGrid>
              <a:tr h="679260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Sentences</a:t>
                      </a:r>
                      <a:endParaRPr lang="zh-TW" altLang="en-US" sz="2000" dirty="0" smtClean="0"/>
                    </a:p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Label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79840"/>
                  </a:ext>
                </a:extLst>
              </a:tr>
              <a:tr h="797392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S1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Tokyo</a:t>
                      </a:r>
                      <a:r>
                        <a:rPr lang="en-US" altLang="zh-TW" sz="2400" dirty="0" smtClean="0"/>
                        <a:t>,</a:t>
                      </a:r>
                      <a:r>
                        <a:rPr lang="en-US" altLang="zh-TW" sz="2400" baseline="0" dirty="0" smtClean="0"/>
                        <a:t> 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Japan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en-US" altLang="zh-TW" sz="2400" dirty="0" smtClean="0"/>
                        <a:t>s capital, was originally a small village .</a:t>
                      </a:r>
                      <a:endParaRPr lang="zh-TW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/>
                        <a:t>Capital</a:t>
                      </a:r>
                      <a:r>
                        <a:rPr lang="en-US" altLang="zh-TW" sz="2400" baseline="0" dirty="0" err="1" smtClean="0"/>
                        <a:t>_Of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455026"/>
                  </a:ext>
                </a:extLst>
              </a:tr>
              <a:tr h="891132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S2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Bill Gates</a:t>
                      </a:r>
                      <a:r>
                        <a:rPr lang="en-US" altLang="zh-TW" sz="2400" dirty="0" smtClean="0"/>
                        <a:t> is a co-founder of the </a:t>
                      </a: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Microsoft</a:t>
                      </a:r>
                      <a:r>
                        <a:rPr lang="en-US" altLang="zh-TW" sz="2400" dirty="0" smtClean="0"/>
                        <a:t> Corporation.</a:t>
                      </a:r>
                      <a:endParaRPr lang="zh-TW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/>
                        <a:t>Founder_Of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18252"/>
                  </a:ext>
                </a:extLst>
              </a:tr>
            </a:tbl>
          </a:graphicData>
        </a:graphic>
      </p:graphicFrame>
      <p:sp>
        <p:nvSpPr>
          <p:cNvPr id="19" name="上彎箭號 18"/>
          <p:cNvSpPr/>
          <p:nvPr/>
        </p:nvSpPr>
        <p:spPr>
          <a:xfrm rot="16200000" flipH="1" flipV="1">
            <a:off x="1030713" y="3651154"/>
            <a:ext cx="1164388" cy="1152128"/>
          </a:xfrm>
          <a:prstGeom prst="ben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7550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Distant Supervision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776864" cy="447632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Suffer from wrong labelling problem</a:t>
            </a:r>
          </a:p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Example:</a:t>
            </a:r>
          </a:p>
          <a:p>
            <a:pPr lvl="1"/>
            <a:r>
              <a:rPr lang="en-US" altLang="zh-TW" sz="2800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Bill </a:t>
            </a:r>
            <a:r>
              <a:rPr lang="en-US" altLang="zh-TW" sz="2800" dirty="0">
                <a:solidFill>
                  <a:srgbClr val="FF0000"/>
                </a:solidFill>
                <a:latin typeface="Sitka Text" panose="02000505000000020004" pitchFamily="2" charset="0"/>
              </a:rPr>
              <a:t>Gates </a:t>
            </a:r>
            <a:r>
              <a:rPr lang="en-US" altLang="zh-TW" sz="2800" dirty="0">
                <a:latin typeface="Sitka Text" panose="02000505000000020004" pitchFamily="2" charset="0"/>
              </a:rPr>
              <a:t>’s </a:t>
            </a:r>
            <a:r>
              <a:rPr lang="en-US" altLang="zh-TW" sz="2800" dirty="0" smtClean="0">
                <a:latin typeface="Sitka Text" panose="02000505000000020004" pitchFamily="2" charset="0"/>
              </a:rPr>
              <a:t>turn to </a:t>
            </a:r>
            <a:r>
              <a:rPr lang="en-US" altLang="zh-TW" sz="2800" dirty="0">
                <a:latin typeface="Sitka Text" panose="02000505000000020004" pitchFamily="2" charset="0"/>
              </a:rPr>
              <a:t>philanthropy was linked to the antitrust </a:t>
            </a:r>
            <a:r>
              <a:rPr lang="en-US" altLang="zh-TW" sz="2800" dirty="0" smtClean="0">
                <a:latin typeface="Sitka Text" panose="02000505000000020004" pitchFamily="2" charset="0"/>
              </a:rPr>
              <a:t>problems </a:t>
            </a:r>
            <a:r>
              <a:rPr lang="en-US" altLang="zh-TW" sz="2800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Microsoft</a:t>
            </a:r>
            <a:r>
              <a:rPr lang="en-US" altLang="zh-TW" sz="2800" dirty="0" smtClean="0">
                <a:latin typeface="Sitka Text" panose="02000505000000020004" pitchFamily="2" charset="0"/>
              </a:rPr>
              <a:t> </a:t>
            </a:r>
            <a:r>
              <a:rPr lang="en-US" altLang="zh-TW" sz="2800" dirty="0">
                <a:latin typeface="Sitka Text" panose="02000505000000020004" pitchFamily="2" charset="0"/>
              </a:rPr>
              <a:t>had in the U.S. and the </a:t>
            </a:r>
            <a:r>
              <a:rPr lang="en-US" altLang="zh-TW" sz="2800" dirty="0" smtClean="0">
                <a:latin typeface="Sitka Text" panose="02000505000000020004" pitchFamily="2" charset="0"/>
              </a:rPr>
              <a:t>European union</a:t>
            </a:r>
            <a:r>
              <a:rPr lang="en-US" altLang="zh-TW" sz="2800" dirty="0">
                <a:latin typeface="Sitka Text" panose="02000505000000020004" pitchFamily="2" charset="0"/>
              </a:rPr>
              <a:t>.</a:t>
            </a:r>
            <a:endParaRPr lang="en-US" altLang="zh-TW" sz="2800" dirty="0" smtClean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5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>
                <a:latin typeface="Sitka Heading" panose="02000505000000020004" pitchFamily="2" charset="0"/>
              </a:rPr>
              <a:t>Motivation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678018" cy="447632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Problem</a:t>
            </a:r>
          </a:p>
          <a:p>
            <a:pPr lvl="1"/>
            <a:r>
              <a:rPr lang="en-US" altLang="zh-TW" sz="2800" dirty="0" smtClean="0">
                <a:latin typeface="Sitka Text" panose="02000505000000020004" pitchFamily="2" charset="0"/>
              </a:rPr>
              <a:t>Entity pair-targeted context representation learning from an instance.</a:t>
            </a:r>
            <a:endParaRPr lang="en-US" altLang="zh-TW" sz="2800" dirty="0">
              <a:latin typeface="Sitka Text" panose="02000505000000020004" pitchFamily="2" charset="0"/>
            </a:endParaRPr>
          </a:p>
          <a:p>
            <a:pPr lvl="1"/>
            <a:r>
              <a:rPr lang="en-US" altLang="zh-TW" sz="2800" dirty="0" smtClean="0">
                <a:latin typeface="Sitka Text" panose="02000505000000020004" pitchFamily="2" charset="0"/>
              </a:rPr>
              <a:t>Valid instance selection representation learning over multiple instances.</a:t>
            </a:r>
          </a:p>
          <a:p>
            <a:pPr rtl="0"/>
            <a:r>
              <a:rPr lang="en-US" altLang="zh-TW" sz="3200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Attention</a:t>
            </a:r>
          </a:p>
          <a:p>
            <a:pPr lvl="1"/>
            <a:r>
              <a:rPr lang="en-US" altLang="zh-TW" sz="2800" dirty="0" smtClean="0">
                <a:latin typeface="Sitka Text" panose="02000505000000020004" pitchFamily="2" charset="0"/>
              </a:rPr>
              <a:t>1-D attention vector ignores different semantic aspects of the sentence.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6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>
                <a:latin typeface="Sitka Heading" panose="02000505000000020004" pitchFamily="2" charset="0"/>
              </a:rPr>
              <a:t>Goal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432048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Entity pair(e1,e2)</a:t>
            </a:r>
          </a:p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A bag G containing J instances</a:t>
            </a:r>
          </a:p>
          <a:p>
            <a:pPr rtl="0"/>
            <a:r>
              <a:rPr lang="en-US" altLang="zh-TW" sz="3200" dirty="0" smtClean="0">
                <a:latin typeface="Sitka Text" panose="02000505000000020004" pitchFamily="2" charset="0"/>
              </a:rPr>
              <a:t>Relation label r</a:t>
            </a:r>
          </a:p>
          <a:p>
            <a:pPr rtl="0"/>
            <a:r>
              <a:rPr lang="en-US" altLang="zh-TW" sz="3200" dirty="0" err="1" smtClean="0">
                <a:latin typeface="Sitka Text" panose="02000505000000020004" pitchFamily="2" charset="0"/>
              </a:rPr>
              <a:t>Denoise</a:t>
            </a:r>
            <a:r>
              <a:rPr lang="en-US" altLang="zh-TW" sz="3200" dirty="0" smtClean="0">
                <a:latin typeface="Sitka Text" panose="02000505000000020004" pitchFamily="2" charset="0"/>
              </a:rPr>
              <a:t> instances by </a:t>
            </a:r>
            <a:r>
              <a:rPr lang="en-US" altLang="zh-TW" sz="3200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selecting valid candidates</a:t>
            </a:r>
            <a:r>
              <a:rPr lang="en-US" altLang="zh-TW" sz="3200" dirty="0" smtClean="0">
                <a:latin typeface="Sitka Text" panose="02000505000000020004" pitchFamily="2" charset="0"/>
              </a:rPr>
              <a:t> based on relation r.</a:t>
            </a:r>
            <a:endParaRPr lang="zh-TW" altLang="en-US" sz="3200" dirty="0"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7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5400" dirty="0">
                <a:latin typeface="Sitka Heading" panose="02000505000000020004" pitchFamily="2" charset="0"/>
              </a:rPr>
              <a:t>Outline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Introduction</a:t>
            </a:r>
          </a:p>
          <a:p>
            <a:pPr rtl="0"/>
            <a:r>
              <a:rPr lang="en-US" altLang="zh-TW" sz="3200" dirty="0">
                <a:latin typeface="Sitka Text" panose="02000505000000020004" pitchFamily="2" charset="0"/>
              </a:rPr>
              <a:t>Method</a:t>
            </a:r>
          </a:p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Experiment</a:t>
            </a:r>
          </a:p>
          <a:p>
            <a:pPr rtl="0"/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Sitka Text" panose="02000505000000020004" pitchFamily="2" charset="0"/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Sitka Text" panose="02000505000000020004" pitchFamily="2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8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7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454" y="707194"/>
            <a:ext cx="6859440" cy="1066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5400" dirty="0" smtClean="0">
                <a:latin typeface="Sitka Heading" panose="02000505000000020004" pitchFamily="2" charset="0"/>
              </a:rPr>
              <a:t>Framework</a:t>
            </a:r>
            <a:endParaRPr lang="zh-TW" altLang="en-US" sz="5400" dirty="0">
              <a:latin typeface="Sitka Heading" panose="0200050500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zh-TW" altLang="en-US" sz="3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noProof="0" smtClean="0">
                <a:solidFill>
                  <a:schemeClr val="tx1"/>
                </a:solidFill>
              </a:rPr>
              <a:pPr/>
              <a:t>9</a:t>
            </a:fld>
            <a:endParaRPr lang="zh-TW" altLang="en-US" noProof="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8900" t="66821" r="29919" b="5900"/>
          <a:stretch/>
        </p:blipFill>
        <p:spPr>
          <a:xfrm>
            <a:off x="827584" y="4482109"/>
            <a:ext cx="7834544" cy="234888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l="18900" t="44980" r="29919" b="31604"/>
          <a:stretch/>
        </p:blipFill>
        <p:spPr>
          <a:xfrm>
            <a:off x="825027" y="2620892"/>
            <a:ext cx="7834544" cy="201622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18900" t="13986" r="29919" b="54281"/>
          <a:stretch/>
        </p:blipFill>
        <p:spPr>
          <a:xfrm>
            <a:off x="825027" y="-39740"/>
            <a:ext cx="7834544" cy="27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專案規劃概觀簡報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713188_TF03460544" id="{6F554B24-2C09-4153-BF01-57653ED04444}" vid="{C80FED5E-EC00-4C61-90A9-0EA5EF995274}"/>
    </a:ext>
  </a:extLst>
</a:theme>
</file>

<file path=ppt/theme/theme2.xml><?xml version="1.0" encoding="utf-8"?>
<a:theme xmlns:a="http://schemas.openxmlformats.org/drawingml/2006/main" name="Office 佈景主題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商務專案規劃概觀簡報</Template>
  <TotalTime>1663</TotalTime>
  <Words>470</Words>
  <Application>Microsoft Office PowerPoint</Application>
  <PresentationFormat>如螢幕大小 (4:3)</PresentationFormat>
  <Paragraphs>217</Paragraphs>
  <Slides>25</Slides>
  <Notes>25</Notes>
  <HiddenSlides>1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Microsoft JhengHei UI</vt:lpstr>
      <vt:lpstr>新細明體</vt:lpstr>
      <vt:lpstr>Arial</vt:lpstr>
      <vt:lpstr>Calibri</vt:lpstr>
      <vt:lpstr>Microsoft Himalaya</vt:lpstr>
      <vt:lpstr>Sitka Heading</vt:lpstr>
      <vt:lpstr>Sitka Text</vt:lpstr>
      <vt:lpstr>Times New Roman</vt:lpstr>
      <vt:lpstr>Wingdings</vt:lpstr>
      <vt:lpstr>專案規劃概觀簡報</vt:lpstr>
      <vt:lpstr>Multi-Level Structured Self-Attentions for Distantly Supervised Relation Extraction</vt:lpstr>
      <vt:lpstr>Outline</vt:lpstr>
      <vt:lpstr>Relation Extraction</vt:lpstr>
      <vt:lpstr>Distant Supervision</vt:lpstr>
      <vt:lpstr>Distant Supervision</vt:lpstr>
      <vt:lpstr>Motivation</vt:lpstr>
      <vt:lpstr>Goal</vt:lpstr>
      <vt:lpstr>Outline</vt:lpstr>
      <vt:lpstr>Framework</vt:lpstr>
      <vt:lpstr>Bi-LSTM</vt:lpstr>
      <vt:lpstr>Attention</vt:lpstr>
      <vt:lpstr>Self-Attention</vt:lpstr>
      <vt:lpstr>Word-Level Self-Attention</vt:lpstr>
      <vt:lpstr>Penalization Term</vt:lpstr>
      <vt:lpstr>Sentence-Level Self-Attention</vt:lpstr>
      <vt:lpstr>Outline</vt:lpstr>
      <vt:lpstr>Dataset</vt:lpstr>
      <vt:lpstr>Baselines</vt:lpstr>
      <vt:lpstr>PR Curves on NYT</vt:lpstr>
      <vt:lpstr>P@N Evaluation on NYT</vt:lpstr>
      <vt:lpstr>Result on PT Dataset</vt:lpstr>
      <vt:lpstr>Word-Level Attentions</vt:lpstr>
      <vt:lpstr>Sentence-Level Attentions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Multi-Level Structured Self-Attentions for Distantly Supervised Relation Extraction</dc:title>
  <dc:creator>明潔 江</dc:creator>
  <cp:lastModifiedBy>明潔 江</cp:lastModifiedBy>
  <cp:revision>67</cp:revision>
  <dcterms:created xsi:type="dcterms:W3CDTF">2019-03-05T04:03:33Z</dcterms:created>
  <dcterms:modified xsi:type="dcterms:W3CDTF">2019-03-11T04:10:45Z</dcterms:modified>
</cp:coreProperties>
</file>